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60" r:id="rId5"/>
    <p:sldId id="266" r:id="rId6"/>
    <p:sldId id="261" r:id="rId7"/>
    <p:sldId id="272" r:id="rId8"/>
    <p:sldId id="273" r:id="rId9"/>
    <p:sldId id="274" r:id="rId10"/>
    <p:sldId id="275" r:id="rId11"/>
  </p:sldIdLst>
  <p:sldSz cx="18288000" cy="10287000"/>
  <p:notesSz cx="6858000" cy="9144000"/>
  <p:embeddedFontLst>
    <p:embeddedFont>
      <p:font typeface="Breathing" panose="02000500000000000000" charset="0"/>
      <p:regular r:id="rId13"/>
    </p:embeddedFont>
    <p:embeddedFont>
      <p:font typeface="Poppins" panose="00000500000000000000" pitchFamily="2" charset="0"/>
      <p:regular r:id="rId14"/>
      <p:bold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jpe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68908-F56B-49CB-966A-6F76B4191921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8B2E4-2F66-4272-9DD3-C5C2F7A49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96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C6593-256F-4B03-988C-AD50798DE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05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6.svg"/><Relationship Id="rId5" Type="http://schemas.openxmlformats.org/officeDocument/2006/relationships/image" Target="../media/image12.png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97659" y="4560219"/>
            <a:ext cx="6479140" cy="6628277"/>
          </a:xfrm>
          <a:custGeom>
            <a:avLst/>
            <a:gdLst/>
            <a:ahLst/>
            <a:cxnLst/>
            <a:rect l="l" t="t" r="r" b="b"/>
            <a:pathLst>
              <a:path w="6479140" h="6628277">
                <a:moveTo>
                  <a:pt x="0" y="0"/>
                </a:moveTo>
                <a:lnTo>
                  <a:pt x="6479141" y="0"/>
                </a:lnTo>
                <a:lnTo>
                  <a:pt x="6479141" y="6628277"/>
                </a:lnTo>
                <a:lnTo>
                  <a:pt x="0" y="6628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81743" flipH="1">
            <a:off x="17001360" y="2360135"/>
            <a:ext cx="2225716" cy="4698081"/>
          </a:xfrm>
          <a:custGeom>
            <a:avLst/>
            <a:gdLst/>
            <a:ahLst/>
            <a:cxnLst/>
            <a:rect l="l" t="t" r="r" b="b"/>
            <a:pathLst>
              <a:path w="2225716" h="4698081">
                <a:moveTo>
                  <a:pt x="2225716" y="0"/>
                </a:moveTo>
                <a:lnTo>
                  <a:pt x="0" y="0"/>
                </a:lnTo>
                <a:lnTo>
                  <a:pt x="0" y="4698081"/>
                </a:lnTo>
                <a:lnTo>
                  <a:pt x="2225716" y="4698081"/>
                </a:lnTo>
                <a:lnTo>
                  <a:pt x="222571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41533">
            <a:off x="9834957" y="7250382"/>
            <a:ext cx="2921521" cy="4015836"/>
          </a:xfrm>
          <a:custGeom>
            <a:avLst/>
            <a:gdLst/>
            <a:ahLst/>
            <a:cxnLst/>
            <a:rect l="l" t="t" r="r" b="b"/>
            <a:pathLst>
              <a:path w="2921521" h="4015836">
                <a:moveTo>
                  <a:pt x="0" y="0"/>
                </a:moveTo>
                <a:lnTo>
                  <a:pt x="2921521" y="0"/>
                </a:lnTo>
                <a:lnTo>
                  <a:pt x="2921521" y="4015836"/>
                </a:lnTo>
                <a:lnTo>
                  <a:pt x="0" y="40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1915994" flipH="1">
            <a:off x="-138931" y="168415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1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1" y="3393900"/>
                </a:lnTo>
                <a:lnTo>
                  <a:pt x="160786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718428" y="1673486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TextBox 7"/>
          <p:cNvSpPr txBox="1"/>
          <p:nvPr/>
        </p:nvSpPr>
        <p:spPr>
          <a:xfrm>
            <a:off x="1288793" y="2705762"/>
            <a:ext cx="13052084" cy="2054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216"/>
              </a:lnSpc>
            </a:pPr>
            <a:r>
              <a:rPr lang="en-US" sz="16500" spc="-808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Flavor Forge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70055" y="5262752"/>
            <a:ext cx="8548840" cy="3747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40"/>
              </a:lnSpc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Your Gateway to Delicious, Personalized Recipes!</a:t>
            </a:r>
            <a:endParaRPr lang="en-US" sz="2171" spc="271" dirty="0">
              <a:solidFill>
                <a:srgbClr val="374428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24800" y="4100533"/>
            <a:ext cx="9623084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5"/>
              </a:lnSpc>
            </a:pPr>
            <a:r>
              <a:rPr lang="en-US" sz="5000" spc="-360" dirty="0">
                <a:solidFill>
                  <a:srgbClr val="A2AB79"/>
                </a:solidFill>
                <a:latin typeface="Breathing"/>
                <a:ea typeface="Breathing"/>
                <a:cs typeface="Breathing"/>
                <a:sym typeface="Breathing"/>
              </a:rPr>
              <a:t>Cook What you Lovea!</a:t>
            </a:r>
          </a:p>
        </p:txBody>
      </p:sp>
      <p:sp>
        <p:nvSpPr>
          <p:cNvPr id="11" name="Freeform 11"/>
          <p:cNvSpPr/>
          <p:nvPr/>
        </p:nvSpPr>
        <p:spPr>
          <a:xfrm>
            <a:off x="9213491" y="5637470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424806" y="3071071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1168">
            <a:off x="5182786" y="6191204"/>
            <a:ext cx="7922427" cy="8104785"/>
          </a:xfrm>
          <a:custGeom>
            <a:avLst/>
            <a:gdLst/>
            <a:ahLst/>
            <a:cxnLst/>
            <a:rect l="l" t="t" r="r" b="b"/>
            <a:pathLst>
              <a:path w="7922427" h="8104785">
                <a:moveTo>
                  <a:pt x="0" y="0"/>
                </a:moveTo>
                <a:lnTo>
                  <a:pt x="7922428" y="0"/>
                </a:lnTo>
                <a:lnTo>
                  <a:pt x="7922428" y="8104785"/>
                </a:lnTo>
                <a:lnTo>
                  <a:pt x="0" y="81047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 rot="-320574" flipH="1">
            <a:off x="17175142" y="7639224"/>
            <a:ext cx="2225716" cy="4698081"/>
          </a:xfrm>
          <a:custGeom>
            <a:avLst/>
            <a:gdLst/>
            <a:ahLst/>
            <a:cxnLst/>
            <a:rect l="l" t="t" r="r" b="b"/>
            <a:pathLst>
              <a:path w="2225716" h="4698081">
                <a:moveTo>
                  <a:pt x="2225716" y="0"/>
                </a:moveTo>
                <a:lnTo>
                  <a:pt x="0" y="0"/>
                </a:lnTo>
                <a:lnTo>
                  <a:pt x="0" y="4698081"/>
                </a:lnTo>
                <a:lnTo>
                  <a:pt x="2225716" y="4698081"/>
                </a:lnTo>
                <a:lnTo>
                  <a:pt x="222571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80364">
            <a:off x="3390438" y="7980346"/>
            <a:ext cx="2921521" cy="4015836"/>
          </a:xfrm>
          <a:custGeom>
            <a:avLst/>
            <a:gdLst/>
            <a:ahLst/>
            <a:cxnLst/>
            <a:rect l="l" t="t" r="r" b="b"/>
            <a:pathLst>
              <a:path w="2921521" h="4015836">
                <a:moveTo>
                  <a:pt x="0" y="0"/>
                </a:moveTo>
                <a:lnTo>
                  <a:pt x="2921521" y="0"/>
                </a:lnTo>
                <a:lnTo>
                  <a:pt x="2921521" y="4015837"/>
                </a:lnTo>
                <a:lnTo>
                  <a:pt x="0" y="4015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1915994" flipH="1">
            <a:off x="-138931" y="168415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1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1" y="3393900"/>
                </a:lnTo>
                <a:lnTo>
                  <a:pt x="160786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7147029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515402" y="4683109"/>
            <a:ext cx="7257195" cy="1039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79"/>
              </a:lnSpc>
            </a:pPr>
            <a:r>
              <a:rPr lang="en-US" sz="8103" spc="-413">
                <a:solidFill>
                  <a:srgbClr val="A2AB79"/>
                </a:solidFill>
                <a:latin typeface="Breathing"/>
                <a:ea typeface="Breathing"/>
                <a:cs typeface="Breathing"/>
                <a:sym typeface="Breathing"/>
              </a:rPr>
              <a:t>For Attention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856294" y="2387336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757303" y="7132374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379231" y="5301038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1" y="0"/>
                </a:lnTo>
                <a:lnTo>
                  <a:pt x="844561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15994" flipH="1">
            <a:off x="-138931" y="168415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1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1" y="3393900"/>
                </a:lnTo>
                <a:lnTo>
                  <a:pt x="160786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81743" flipH="1">
            <a:off x="16696010" y="7778008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3"/>
                </a:lnTo>
                <a:lnTo>
                  <a:pt x="1822754" y="3847503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659147" y="1889177"/>
            <a:ext cx="7465998" cy="7438000"/>
          </a:xfrm>
          <a:custGeom>
            <a:avLst/>
            <a:gdLst/>
            <a:ahLst/>
            <a:cxnLst/>
            <a:rect l="l" t="t" r="r" b="b"/>
            <a:pathLst>
              <a:path w="7465998" h="7438000">
                <a:moveTo>
                  <a:pt x="0" y="0"/>
                </a:moveTo>
                <a:lnTo>
                  <a:pt x="7465998" y="0"/>
                </a:lnTo>
                <a:lnTo>
                  <a:pt x="7465998" y="7438001"/>
                </a:lnTo>
                <a:lnTo>
                  <a:pt x="0" y="7438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780414" y="1970303"/>
            <a:ext cx="7613452" cy="1311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Contents</a:t>
            </a:r>
          </a:p>
        </p:txBody>
      </p:sp>
      <p:sp>
        <p:nvSpPr>
          <p:cNvPr id="9" name="Freeform 9"/>
          <p:cNvSpPr/>
          <p:nvPr/>
        </p:nvSpPr>
        <p:spPr>
          <a:xfrm rot="-1441533">
            <a:off x="-649077" y="7993965"/>
            <a:ext cx="2921521" cy="4015836"/>
          </a:xfrm>
          <a:custGeom>
            <a:avLst/>
            <a:gdLst/>
            <a:ahLst/>
            <a:cxnLst/>
            <a:rect l="l" t="t" r="r" b="b"/>
            <a:pathLst>
              <a:path w="2921521" h="4015836">
                <a:moveTo>
                  <a:pt x="0" y="0"/>
                </a:moveTo>
                <a:lnTo>
                  <a:pt x="2921521" y="0"/>
                </a:lnTo>
                <a:lnTo>
                  <a:pt x="2921521" y="4015836"/>
                </a:lnTo>
                <a:lnTo>
                  <a:pt x="0" y="40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929443" y="-820722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1"/>
                </a:lnTo>
                <a:lnTo>
                  <a:pt x="0" y="21516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415257" y="4227959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720539" y="3308450"/>
            <a:ext cx="698112" cy="719915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48984-7767-E2E6-87E3-525F97CE6F21}"/>
              </a:ext>
            </a:extLst>
          </p:cNvPr>
          <p:cNvSpPr txBox="1"/>
          <p:nvPr/>
        </p:nvSpPr>
        <p:spPr>
          <a:xfrm>
            <a:off x="2418651" y="3342618"/>
            <a:ext cx="28825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Member List</a:t>
            </a:r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CFDC109B-58E6-E3C5-F77C-87BF2424E90A}"/>
              </a:ext>
            </a:extLst>
          </p:cNvPr>
          <p:cNvSpPr/>
          <p:nvPr/>
        </p:nvSpPr>
        <p:spPr>
          <a:xfrm>
            <a:off x="1720539" y="4310651"/>
            <a:ext cx="698112" cy="718497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BBE1DE-5CD7-9A0F-C854-C6697AFF4183}"/>
              </a:ext>
            </a:extLst>
          </p:cNvPr>
          <p:cNvSpPr txBox="1"/>
          <p:nvPr/>
        </p:nvSpPr>
        <p:spPr>
          <a:xfrm>
            <a:off x="2438401" y="4335269"/>
            <a:ext cx="290977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799EE3-A68D-248B-3FAE-90395A113308}"/>
              </a:ext>
            </a:extLst>
          </p:cNvPr>
          <p:cNvSpPr txBox="1"/>
          <p:nvPr/>
        </p:nvSpPr>
        <p:spPr>
          <a:xfrm>
            <a:off x="2438401" y="5346189"/>
            <a:ext cx="4824807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Why Flavor Forge?</a:t>
            </a:r>
          </a:p>
        </p:txBody>
      </p:sp>
      <p:sp>
        <p:nvSpPr>
          <p:cNvPr id="18" name="Freeform 12">
            <a:extLst>
              <a:ext uri="{FF2B5EF4-FFF2-40B4-BE49-F238E27FC236}">
                <a16:creationId xmlns:a16="http://schemas.microsoft.com/office/drawing/2014/main" id="{101C4E69-D0F6-C357-4A31-675D01A48ECF}"/>
              </a:ext>
            </a:extLst>
          </p:cNvPr>
          <p:cNvSpPr/>
          <p:nvPr/>
        </p:nvSpPr>
        <p:spPr>
          <a:xfrm>
            <a:off x="1736525" y="5263845"/>
            <a:ext cx="698112" cy="719915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3792D1-2568-4276-7819-AE2D78F05072}"/>
              </a:ext>
            </a:extLst>
          </p:cNvPr>
          <p:cNvSpPr txBox="1"/>
          <p:nvPr/>
        </p:nvSpPr>
        <p:spPr>
          <a:xfrm>
            <a:off x="2454387" y="6308933"/>
            <a:ext cx="401904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System Overview</a:t>
            </a:r>
          </a:p>
        </p:txBody>
      </p:sp>
      <p:sp>
        <p:nvSpPr>
          <p:cNvPr id="20" name="Freeform 12">
            <a:extLst>
              <a:ext uri="{FF2B5EF4-FFF2-40B4-BE49-F238E27FC236}">
                <a16:creationId xmlns:a16="http://schemas.microsoft.com/office/drawing/2014/main" id="{27E4E0F0-3651-27BB-A29E-56962FC077C1}"/>
              </a:ext>
            </a:extLst>
          </p:cNvPr>
          <p:cNvSpPr/>
          <p:nvPr/>
        </p:nvSpPr>
        <p:spPr>
          <a:xfrm>
            <a:off x="1736525" y="6274766"/>
            <a:ext cx="682126" cy="719916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9D670E-76AE-C778-BBCB-A61582B4F69C}"/>
              </a:ext>
            </a:extLst>
          </p:cNvPr>
          <p:cNvSpPr txBox="1"/>
          <p:nvPr/>
        </p:nvSpPr>
        <p:spPr>
          <a:xfrm>
            <a:off x="2467211" y="7219239"/>
            <a:ext cx="399500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System Workflow</a:t>
            </a:r>
          </a:p>
        </p:txBody>
      </p:sp>
      <p:sp>
        <p:nvSpPr>
          <p:cNvPr id="22" name="Freeform 12">
            <a:extLst>
              <a:ext uri="{FF2B5EF4-FFF2-40B4-BE49-F238E27FC236}">
                <a16:creationId xmlns:a16="http://schemas.microsoft.com/office/drawing/2014/main" id="{E980838A-E1DD-CE56-4ACF-47622E4C7186}"/>
              </a:ext>
            </a:extLst>
          </p:cNvPr>
          <p:cNvSpPr/>
          <p:nvPr/>
        </p:nvSpPr>
        <p:spPr>
          <a:xfrm>
            <a:off x="1736525" y="7212702"/>
            <a:ext cx="682126" cy="776223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A857D-A177-3C09-5AD9-1D9A223E5164}"/>
              </a:ext>
            </a:extLst>
          </p:cNvPr>
          <p:cNvSpPr txBox="1"/>
          <p:nvPr/>
        </p:nvSpPr>
        <p:spPr>
          <a:xfrm>
            <a:off x="2523647" y="8095377"/>
            <a:ext cx="269336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Poppins" panose="00000500000000000000" pitchFamily="2" charset="0"/>
                <a:cs typeface="Poppins" panose="00000500000000000000" pitchFamily="2" charset="0"/>
              </a:rPr>
              <a:t>Conclusion</a:t>
            </a:r>
          </a:p>
        </p:txBody>
      </p:sp>
      <p:sp>
        <p:nvSpPr>
          <p:cNvPr id="24" name="Freeform 12">
            <a:extLst>
              <a:ext uri="{FF2B5EF4-FFF2-40B4-BE49-F238E27FC236}">
                <a16:creationId xmlns:a16="http://schemas.microsoft.com/office/drawing/2014/main" id="{C50B5DE1-2E19-B6CC-F62B-D3F9504DF71D}"/>
              </a:ext>
            </a:extLst>
          </p:cNvPr>
          <p:cNvSpPr/>
          <p:nvPr/>
        </p:nvSpPr>
        <p:spPr>
          <a:xfrm>
            <a:off x="1753177" y="8047506"/>
            <a:ext cx="665474" cy="776223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34451" flipH="1">
            <a:off x="1861188" y="-1467754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1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1" y="3393900"/>
                </a:lnTo>
                <a:lnTo>
                  <a:pt x="160786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81743" flipH="1">
            <a:off x="16973519" y="8753777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3"/>
                </a:lnTo>
                <a:lnTo>
                  <a:pt x="1822754" y="3847503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14232" y="8329551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595169" y="2039013"/>
            <a:ext cx="5907035" cy="5065282"/>
          </a:xfrm>
          <a:custGeom>
            <a:avLst/>
            <a:gdLst/>
            <a:ahLst/>
            <a:cxnLst/>
            <a:rect l="l" t="t" r="r" b="b"/>
            <a:pathLst>
              <a:path w="5907035" h="5065282">
                <a:moveTo>
                  <a:pt x="0" y="0"/>
                </a:moveTo>
                <a:lnTo>
                  <a:pt x="5907035" y="0"/>
                </a:lnTo>
                <a:lnTo>
                  <a:pt x="5907035" y="5065282"/>
                </a:lnTo>
                <a:lnTo>
                  <a:pt x="0" y="50652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941831" y="4163290"/>
            <a:ext cx="6078890" cy="4209631"/>
          </a:xfrm>
          <a:custGeom>
            <a:avLst/>
            <a:gdLst/>
            <a:ahLst/>
            <a:cxnLst/>
            <a:rect l="l" t="t" r="r" b="b"/>
            <a:pathLst>
              <a:path w="6078890" h="4209631">
                <a:moveTo>
                  <a:pt x="0" y="0"/>
                </a:moveTo>
                <a:lnTo>
                  <a:pt x="6078890" y="0"/>
                </a:lnTo>
                <a:lnTo>
                  <a:pt x="6078890" y="4209631"/>
                </a:lnTo>
                <a:lnTo>
                  <a:pt x="0" y="42096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041047" y="6878590"/>
            <a:ext cx="4221215" cy="2379710"/>
          </a:xfrm>
          <a:custGeom>
            <a:avLst/>
            <a:gdLst/>
            <a:ahLst/>
            <a:cxnLst/>
            <a:rect l="l" t="t" r="r" b="b"/>
            <a:pathLst>
              <a:path w="4221215" h="2379710">
                <a:moveTo>
                  <a:pt x="0" y="0"/>
                </a:moveTo>
                <a:lnTo>
                  <a:pt x="4221215" y="0"/>
                </a:lnTo>
                <a:lnTo>
                  <a:pt x="4221215" y="2379710"/>
                </a:lnTo>
                <a:lnTo>
                  <a:pt x="0" y="23797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27553" y="1754321"/>
            <a:ext cx="8882965" cy="130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Member List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7073" y="3467926"/>
            <a:ext cx="8082457" cy="4773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 algn="l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Nyan Min Htet 		YKPT </a:t>
            </a:r>
            <a:r>
              <a:rPr lang="en-US" sz="250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– 22319</a:t>
            </a:r>
            <a:endParaRPr lang="en-US" sz="2500" dirty="0">
              <a:solidFill>
                <a:schemeClr val="bg2">
                  <a:lumMod val="10000"/>
                  <a:alpha val="71765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lvl="0" indent="-342900" algn="l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Soe Sett Lynn 		YKPT – 22322</a:t>
            </a:r>
          </a:p>
          <a:p>
            <a:pPr marL="342900" lvl="0" indent="-342900" algn="l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Thura Aung 		YKPT – 22352</a:t>
            </a:r>
          </a:p>
          <a:p>
            <a:pPr marL="342900" lvl="0" indent="-342900" algn="l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Zin Min Htun 		YKPT - 21716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Kaung Myat Htun  	YKPT – 21883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Nain Aung Linn 	YKPT - 22316</a:t>
            </a:r>
          </a:p>
          <a:p>
            <a:pPr marL="34290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Thet Su Lwin 		YKPT - 22390</a:t>
            </a:r>
          </a:p>
          <a:p>
            <a:pPr marL="34290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Hla Myat Thwe 		YKPT - 22399</a:t>
            </a:r>
          </a:p>
          <a:p>
            <a:pPr marL="34290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Yoon Thiri Aung  	YKPT – 22425</a:t>
            </a:r>
          </a:p>
          <a:p>
            <a:pPr marL="34290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Hsu Lae Nwe Ni 	YKPT - 22439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2">
                    <a:lumMod val="10000"/>
                    <a:alpha val="71765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Chaw Hsu Thin 	YKPT - 22454</a:t>
            </a:r>
          </a:p>
        </p:txBody>
      </p:sp>
      <p:sp>
        <p:nvSpPr>
          <p:cNvPr id="13" name="Freeform 13"/>
          <p:cNvSpPr/>
          <p:nvPr/>
        </p:nvSpPr>
        <p:spPr>
          <a:xfrm>
            <a:off x="9144000" y="2485385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6837019" y="7404343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15994" flipH="1">
            <a:off x="-138931" y="168415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1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1" y="3393900"/>
                </a:lnTo>
                <a:lnTo>
                  <a:pt x="160786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686800" y="4063076"/>
            <a:ext cx="8299473" cy="30328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400"/>
              </a:lnSpc>
              <a:spcBef>
                <a:spcPct val="0"/>
              </a:spcBef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Flavor Forge is a recipe exploration system that helps you </a:t>
            </a:r>
          </a:p>
          <a:p>
            <a:pPr lvl="0">
              <a:lnSpc>
                <a:spcPts val="3400"/>
              </a:lnSpc>
              <a:spcBef>
                <a:spcPct val="0"/>
              </a:spcBef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-  Search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Tx/>
              <a:buChar char="-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Filter, and 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Tx/>
              <a:buChar char="-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Discover recipes based on ingredients, cuisine, course, diet preferences, and allergens, making cooking personalized and easy.</a:t>
            </a:r>
            <a:endParaRPr lang="en-US" sz="2500" u="none" strike="noStrike" dirty="0">
              <a:solidFill>
                <a:srgbClr val="374428">
                  <a:alpha val="71765"/>
                </a:srgbClr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 rot="-1481743" flipH="1">
            <a:off x="16766229" y="4969253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2"/>
                </a:lnTo>
                <a:lnTo>
                  <a:pt x="1822754" y="3847502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441533">
            <a:off x="2089460" y="8279082"/>
            <a:ext cx="2921521" cy="4015836"/>
          </a:xfrm>
          <a:custGeom>
            <a:avLst/>
            <a:gdLst/>
            <a:ahLst/>
            <a:cxnLst/>
            <a:rect l="l" t="t" r="r" b="b"/>
            <a:pathLst>
              <a:path w="2921521" h="4015836">
                <a:moveTo>
                  <a:pt x="0" y="0"/>
                </a:moveTo>
                <a:lnTo>
                  <a:pt x="2921521" y="0"/>
                </a:lnTo>
                <a:lnTo>
                  <a:pt x="2921521" y="4015836"/>
                </a:lnTo>
                <a:lnTo>
                  <a:pt x="0" y="40158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686800" y="2644314"/>
            <a:ext cx="7613452" cy="1311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47436" y="1122903"/>
            <a:ext cx="3811864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endParaRPr lang="en-US" sz="1999" dirty="0">
              <a:solidFill>
                <a:srgbClr val="3744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664999" y="2952601"/>
            <a:ext cx="7477236" cy="2467488"/>
          </a:xfrm>
          <a:custGeom>
            <a:avLst/>
            <a:gdLst/>
            <a:ahLst/>
            <a:cxnLst/>
            <a:rect l="l" t="t" r="r" b="b"/>
            <a:pathLst>
              <a:path w="7477236" h="2467488">
                <a:moveTo>
                  <a:pt x="0" y="0"/>
                </a:moveTo>
                <a:lnTo>
                  <a:pt x="7477237" y="0"/>
                </a:lnTo>
                <a:lnTo>
                  <a:pt x="7477237" y="2467488"/>
                </a:lnTo>
                <a:lnTo>
                  <a:pt x="0" y="24674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811684" y="5420089"/>
            <a:ext cx="7477236" cy="2467488"/>
          </a:xfrm>
          <a:custGeom>
            <a:avLst/>
            <a:gdLst/>
            <a:ahLst/>
            <a:cxnLst/>
            <a:rect l="l" t="t" r="r" b="b"/>
            <a:pathLst>
              <a:path w="7477236" h="2467488">
                <a:moveTo>
                  <a:pt x="7477236" y="0"/>
                </a:moveTo>
                <a:lnTo>
                  <a:pt x="0" y="0"/>
                </a:lnTo>
                <a:lnTo>
                  <a:pt x="0" y="2467488"/>
                </a:lnTo>
                <a:lnTo>
                  <a:pt x="7477236" y="2467488"/>
                </a:lnTo>
                <a:lnTo>
                  <a:pt x="7477236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763005" y="-971548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1"/>
                </a:lnTo>
                <a:lnTo>
                  <a:pt x="0" y="21516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096790" y="1760471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53942" y="7969565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1" y="0"/>
                </a:lnTo>
                <a:lnTo>
                  <a:pt x="844561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856560" flipH="1">
            <a:off x="-663783" y="-941843"/>
            <a:ext cx="1867089" cy="3941086"/>
          </a:xfrm>
          <a:custGeom>
            <a:avLst/>
            <a:gdLst/>
            <a:ahLst/>
            <a:cxnLst/>
            <a:rect l="l" t="t" r="r" b="b"/>
            <a:pathLst>
              <a:path w="1867089" h="3941086">
                <a:moveTo>
                  <a:pt x="1867089" y="0"/>
                </a:moveTo>
                <a:lnTo>
                  <a:pt x="0" y="0"/>
                </a:lnTo>
                <a:lnTo>
                  <a:pt x="0" y="3941086"/>
                </a:lnTo>
                <a:lnTo>
                  <a:pt x="1867089" y="3941086"/>
                </a:lnTo>
                <a:lnTo>
                  <a:pt x="18670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41533">
            <a:off x="16827240" y="7808681"/>
            <a:ext cx="2921521" cy="4015836"/>
          </a:xfrm>
          <a:custGeom>
            <a:avLst/>
            <a:gdLst/>
            <a:ahLst/>
            <a:cxnLst/>
            <a:rect l="l" t="t" r="r" b="b"/>
            <a:pathLst>
              <a:path w="2921521" h="4015836">
                <a:moveTo>
                  <a:pt x="0" y="0"/>
                </a:moveTo>
                <a:lnTo>
                  <a:pt x="2921520" y="0"/>
                </a:lnTo>
                <a:lnTo>
                  <a:pt x="2921520" y="4015836"/>
                </a:lnTo>
                <a:lnTo>
                  <a:pt x="0" y="40158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-820722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1"/>
                </a:lnTo>
                <a:lnTo>
                  <a:pt x="0" y="21516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501915">
            <a:off x="12583223" y="1307904"/>
            <a:ext cx="4306444" cy="6401471"/>
          </a:xfrm>
          <a:custGeom>
            <a:avLst/>
            <a:gdLst/>
            <a:ahLst/>
            <a:cxnLst/>
            <a:rect l="l" t="t" r="r" b="b"/>
            <a:pathLst>
              <a:path w="4306444" h="6401471">
                <a:moveTo>
                  <a:pt x="0" y="0"/>
                </a:moveTo>
                <a:lnTo>
                  <a:pt x="4306444" y="0"/>
                </a:lnTo>
                <a:lnTo>
                  <a:pt x="4306444" y="6401471"/>
                </a:lnTo>
                <a:lnTo>
                  <a:pt x="0" y="64014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reeform 6"/>
          <p:cNvSpPr/>
          <p:nvPr/>
        </p:nvSpPr>
        <p:spPr>
          <a:xfrm>
            <a:off x="10477661" y="5733252"/>
            <a:ext cx="6211598" cy="2597577"/>
          </a:xfrm>
          <a:custGeom>
            <a:avLst/>
            <a:gdLst/>
            <a:ahLst/>
            <a:cxnLst/>
            <a:rect l="l" t="t" r="r" b="b"/>
            <a:pathLst>
              <a:path w="6211598" h="2597577">
                <a:moveTo>
                  <a:pt x="0" y="0"/>
                </a:moveTo>
                <a:lnTo>
                  <a:pt x="6211598" y="0"/>
                </a:lnTo>
                <a:lnTo>
                  <a:pt x="6211598" y="2597577"/>
                </a:lnTo>
                <a:lnTo>
                  <a:pt x="0" y="259757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Freeform 7"/>
          <p:cNvSpPr/>
          <p:nvPr/>
        </p:nvSpPr>
        <p:spPr>
          <a:xfrm>
            <a:off x="15064540" y="4700749"/>
            <a:ext cx="3139753" cy="3508104"/>
          </a:xfrm>
          <a:custGeom>
            <a:avLst/>
            <a:gdLst/>
            <a:ahLst/>
            <a:cxnLst/>
            <a:rect l="l" t="t" r="r" b="b"/>
            <a:pathLst>
              <a:path w="3139753" h="3508104">
                <a:moveTo>
                  <a:pt x="0" y="0"/>
                </a:moveTo>
                <a:lnTo>
                  <a:pt x="3139753" y="0"/>
                </a:lnTo>
                <a:lnTo>
                  <a:pt x="3139753" y="3508104"/>
                </a:lnTo>
                <a:lnTo>
                  <a:pt x="0" y="35081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1777931" y="2704736"/>
            <a:ext cx="13563600" cy="13115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Why Flavor Forge?</a:t>
            </a:r>
          </a:p>
        </p:txBody>
      </p:sp>
      <p:sp>
        <p:nvSpPr>
          <p:cNvPr id="12" name="Freeform 12"/>
          <p:cNvSpPr/>
          <p:nvPr/>
        </p:nvSpPr>
        <p:spPr>
          <a:xfrm>
            <a:off x="14504732" y="8150720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12680" y="2325238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1" y="0"/>
                </a:lnTo>
                <a:lnTo>
                  <a:pt x="844561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79ED75-3028-60CD-CD5D-24531702CFAD}"/>
              </a:ext>
            </a:extLst>
          </p:cNvPr>
          <p:cNvSpPr txBox="1"/>
          <p:nvPr/>
        </p:nvSpPr>
        <p:spPr>
          <a:xfrm>
            <a:off x="1603503" y="4143220"/>
            <a:ext cx="106354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User Struggle to find recipes tailored to their dietary needs and preferences.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Existing platforms often lack custom filters and interactive search features.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Goal : 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Provide a fast, personalized recipe discovery system using distributed architecture.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88319" flipH="1">
            <a:off x="29682" y="-668250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0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0" y="3393900"/>
                </a:lnTo>
                <a:lnTo>
                  <a:pt x="160786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707935">
            <a:off x="-1214067" y="8402831"/>
            <a:ext cx="2428135" cy="3337643"/>
          </a:xfrm>
          <a:custGeom>
            <a:avLst/>
            <a:gdLst/>
            <a:ahLst/>
            <a:cxnLst/>
            <a:rect l="l" t="t" r="r" b="b"/>
            <a:pathLst>
              <a:path w="2428135" h="3337643">
                <a:moveTo>
                  <a:pt x="0" y="0"/>
                </a:moveTo>
                <a:lnTo>
                  <a:pt x="2428134" y="0"/>
                </a:lnTo>
                <a:lnTo>
                  <a:pt x="2428134" y="3337642"/>
                </a:lnTo>
                <a:lnTo>
                  <a:pt x="0" y="33376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03238" y="1520389"/>
            <a:ext cx="15271923" cy="12337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65"/>
              </a:lnSpc>
            </a:pPr>
            <a:r>
              <a:rPr lang="en-US" sz="8000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System Overview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359534" y="3598844"/>
            <a:ext cx="6528978" cy="2461883"/>
            <a:chOff x="0" y="0"/>
            <a:chExt cx="2040767" cy="7406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40767" cy="740696"/>
            </a:xfrm>
            <a:custGeom>
              <a:avLst/>
              <a:gdLst/>
              <a:ahLst/>
              <a:cxnLst/>
              <a:rect l="l" t="t" r="r" b="b"/>
              <a:pathLst>
                <a:path w="2040767" h="740696">
                  <a:moveTo>
                    <a:pt x="51956" y="0"/>
                  </a:moveTo>
                  <a:lnTo>
                    <a:pt x="1988811" y="0"/>
                  </a:lnTo>
                  <a:cubicBezTo>
                    <a:pt x="2017505" y="0"/>
                    <a:pt x="2040767" y="23261"/>
                    <a:pt x="2040767" y="51956"/>
                  </a:cubicBezTo>
                  <a:lnTo>
                    <a:pt x="2040767" y="688740"/>
                  </a:lnTo>
                  <a:cubicBezTo>
                    <a:pt x="2040767" y="717434"/>
                    <a:pt x="2017505" y="740696"/>
                    <a:pt x="1988811" y="740696"/>
                  </a:cubicBezTo>
                  <a:lnTo>
                    <a:pt x="51956" y="740696"/>
                  </a:lnTo>
                  <a:cubicBezTo>
                    <a:pt x="23261" y="740696"/>
                    <a:pt x="0" y="717434"/>
                    <a:pt x="0" y="688740"/>
                  </a:cubicBezTo>
                  <a:lnTo>
                    <a:pt x="0" y="51956"/>
                  </a:lnTo>
                  <a:cubicBezTo>
                    <a:pt x="0" y="23261"/>
                    <a:pt x="23261" y="0"/>
                    <a:pt x="51956" y="0"/>
                  </a:cubicBezTo>
                  <a:close/>
                </a:path>
              </a:pathLst>
            </a:custGeom>
            <a:solidFill>
              <a:srgbClr val="A2AB79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040767" cy="7978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985857" y="3898224"/>
            <a:ext cx="5276332" cy="751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67"/>
              </a:lnSpc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Client-Server Architecture</a:t>
            </a:r>
          </a:p>
          <a:p>
            <a:pPr algn="ctr">
              <a:lnSpc>
                <a:spcPts val="2867"/>
              </a:lnSpc>
            </a:pPr>
            <a:r>
              <a:rPr lang="en-US" sz="2800" b="1" spc="256" dirty="0">
                <a:solidFill>
                  <a:schemeClr val="bg1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--------------------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839200" y="3598843"/>
            <a:ext cx="6781800" cy="2461884"/>
            <a:chOff x="0" y="0"/>
            <a:chExt cx="2040767" cy="74069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40767" cy="740696"/>
            </a:xfrm>
            <a:custGeom>
              <a:avLst/>
              <a:gdLst/>
              <a:ahLst/>
              <a:cxnLst/>
              <a:rect l="l" t="t" r="r" b="b"/>
              <a:pathLst>
                <a:path w="2040767" h="740696">
                  <a:moveTo>
                    <a:pt x="51956" y="0"/>
                  </a:moveTo>
                  <a:lnTo>
                    <a:pt x="1988811" y="0"/>
                  </a:lnTo>
                  <a:cubicBezTo>
                    <a:pt x="2017505" y="0"/>
                    <a:pt x="2040767" y="23261"/>
                    <a:pt x="2040767" y="51956"/>
                  </a:cubicBezTo>
                  <a:lnTo>
                    <a:pt x="2040767" y="688740"/>
                  </a:lnTo>
                  <a:cubicBezTo>
                    <a:pt x="2040767" y="717434"/>
                    <a:pt x="2017505" y="740696"/>
                    <a:pt x="1988811" y="740696"/>
                  </a:cubicBezTo>
                  <a:lnTo>
                    <a:pt x="51956" y="740696"/>
                  </a:lnTo>
                  <a:cubicBezTo>
                    <a:pt x="23261" y="740696"/>
                    <a:pt x="0" y="717434"/>
                    <a:pt x="0" y="688740"/>
                  </a:cubicBezTo>
                  <a:lnTo>
                    <a:pt x="0" y="51956"/>
                  </a:lnTo>
                  <a:cubicBezTo>
                    <a:pt x="0" y="23261"/>
                    <a:pt x="23261" y="0"/>
                    <a:pt x="51956" y="0"/>
                  </a:cubicBezTo>
                  <a:close/>
                </a:path>
              </a:pathLst>
            </a:custGeom>
            <a:solidFill>
              <a:srgbClr val="374428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2040767" cy="7978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1481743" flipH="1">
            <a:off x="16696010" y="7778008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3"/>
                </a:lnTo>
                <a:lnTo>
                  <a:pt x="1822754" y="3847503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49733" y="4649584"/>
            <a:ext cx="7148579" cy="852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3400"/>
              </a:lnSpc>
              <a:spcBef>
                <a:spcPct val="0"/>
              </a:spcBef>
            </a:pPr>
            <a:r>
              <a:rPr lang="en-US" sz="25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Java RMI</a:t>
            </a:r>
            <a:r>
              <a:rPr lang="en-US" sz="25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for </a:t>
            </a:r>
          </a:p>
          <a:p>
            <a:pPr lvl="0" algn="ctr">
              <a:lnSpc>
                <a:spcPts val="3400"/>
              </a:lnSpc>
              <a:spcBef>
                <a:spcPct val="0"/>
              </a:spcBef>
            </a:pPr>
            <a:r>
              <a:rPr lang="en-US" sz="25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remote method invocation</a:t>
            </a:r>
            <a:endParaRPr lang="en-US" sz="2500" u="none" strike="noStrike" dirty="0">
              <a:solidFill>
                <a:schemeClr val="bg1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096527" y="3908371"/>
            <a:ext cx="4025705" cy="751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67"/>
              </a:lnSpc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UI Client </a:t>
            </a:r>
          </a:p>
          <a:p>
            <a:pPr algn="ctr">
              <a:lnSpc>
                <a:spcPts val="2867"/>
              </a:lnSpc>
            </a:pPr>
            <a:r>
              <a:rPr lang="en-US" sz="2800" b="1" spc="256" dirty="0">
                <a:solidFill>
                  <a:schemeClr val="bg1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----------------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959322" y="1980808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5267016" y="2588039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Freeform 19"/>
          <p:cNvSpPr/>
          <p:nvPr/>
        </p:nvSpPr>
        <p:spPr>
          <a:xfrm>
            <a:off x="2971800" y="855519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2" y="0"/>
                </a:lnTo>
                <a:lnTo>
                  <a:pt x="844562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6">
            <a:extLst>
              <a:ext uri="{FF2B5EF4-FFF2-40B4-BE49-F238E27FC236}">
                <a16:creationId xmlns:a16="http://schemas.microsoft.com/office/drawing/2014/main" id="{8320DA3D-9E64-8B66-CD0D-897EAF6A7E56}"/>
              </a:ext>
            </a:extLst>
          </p:cNvPr>
          <p:cNvGrpSpPr/>
          <p:nvPr/>
        </p:nvGrpSpPr>
        <p:grpSpPr>
          <a:xfrm>
            <a:off x="5574710" y="6518358"/>
            <a:ext cx="6528978" cy="2461883"/>
            <a:chOff x="0" y="0"/>
            <a:chExt cx="2040767" cy="740696"/>
          </a:xfrm>
        </p:grpSpPr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9B06D730-DC56-854C-088E-919F9BBE847A}"/>
                </a:ext>
              </a:extLst>
            </p:cNvPr>
            <p:cNvSpPr/>
            <p:nvPr/>
          </p:nvSpPr>
          <p:spPr>
            <a:xfrm>
              <a:off x="0" y="0"/>
              <a:ext cx="2040767" cy="740696"/>
            </a:xfrm>
            <a:custGeom>
              <a:avLst/>
              <a:gdLst/>
              <a:ahLst/>
              <a:cxnLst/>
              <a:rect l="l" t="t" r="r" b="b"/>
              <a:pathLst>
                <a:path w="2040767" h="740696">
                  <a:moveTo>
                    <a:pt x="51956" y="0"/>
                  </a:moveTo>
                  <a:lnTo>
                    <a:pt x="1988811" y="0"/>
                  </a:lnTo>
                  <a:cubicBezTo>
                    <a:pt x="2017505" y="0"/>
                    <a:pt x="2040767" y="23261"/>
                    <a:pt x="2040767" y="51956"/>
                  </a:cubicBezTo>
                  <a:lnTo>
                    <a:pt x="2040767" y="688740"/>
                  </a:lnTo>
                  <a:cubicBezTo>
                    <a:pt x="2040767" y="717434"/>
                    <a:pt x="2017505" y="740696"/>
                    <a:pt x="1988811" y="740696"/>
                  </a:cubicBezTo>
                  <a:lnTo>
                    <a:pt x="51956" y="740696"/>
                  </a:lnTo>
                  <a:cubicBezTo>
                    <a:pt x="23261" y="740696"/>
                    <a:pt x="0" y="717434"/>
                    <a:pt x="0" y="688740"/>
                  </a:cubicBezTo>
                  <a:lnTo>
                    <a:pt x="0" y="51956"/>
                  </a:lnTo>
                  <a:cubicBezTo>
                    <a:pt x="0" y="23261"/>
                    <a:pt x="23261" y="0"/>
                    <a:pt x="51956" y="0"/>
                  </a:cubicBezTo>
                  <a:close/>
                </a:path>
              </a:pathLst>
            </a:custGeom>
            <a:solidFill>
              <a:srgbClr val="A2AB79"/>
            </a:solidFill>
            <a:ln cap="rnd">
              <a:noFill/>
              <a:prstDash val="solid"/>
              <a:round/>
            </a:ln>
          </p:spPr>
        </p:sp>
        <p:sp>
          <p:nvSpPr>
            <p:cNvPr id="22" name="TextBox 8">
              <a:extLst>
                <a:ext uri="{FF2B5EF4-FFF2-40B4-BE49-F238E27FC236}">
                  <a16:creationId xmlns:a16="http://schemas.microsoft.com/office/drawing/2014/main" id="{62842A69-DE3B-AF12-9503-8D92D5752272}"/>
                </a:ext>
              </a:extLst>
            </p:cNvPr>
            <p:cNvSpPr txBox="1"/>
            <p:nvPr/>
          </p:nvSpPr>
          <p:spPr>
            <a:xfrm>
              <a:off x="0" y="-57150"/>
              <a:ext cx="2040767" cy="7978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C08CD2B-F575-B917-8331-764F23F1AF0B}"/>
              </a:ext>
            </a:extLst>
          </p:cNvPr>
          <p:cNvSpPr txBox="1"/>
          <p:nvPr/>
        </p:nvSpPr>
        <p:spPr>
          <a:xfrm>
            <a:off x="9386212" y="4711949"/>
            <a:ext cx="568777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JavaFX UI Client</a:t>
            </a:r>
          </a:p>
          <a:p>
            <a:pPr algn="ctr"/>
            <a:r>
              <a:rPr lang="en-US" sz="25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for an interactive user experience.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59A26E-854F-7456-6F8E-3947085A12C7}"/>
              </a:ext>
            </a:extLst>
          </p:cNvPr>
          <p:cNvSpPr txBox="1"/>
          <p:nvPr/>
        </p:nvSpPr>
        <p:spPr>
          <a:xfrm>
            <a:off x="6975548" y="6686829"/>
            <a:ext cx="37273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API Integration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-----------------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23CC8A-E9F4-C7D7-CA9E-5D0BBF3EB92B}"/>
              </a:ext>
            </a:extLst>
          </p:cNvPr>
          <p:cNvSpPr txBox="1"/>
          <p:nvPr/>
        </p:nvSpPr>
        <p:spPr>
          <a:xfrm>
            <a:off x="6476828" y="7595036"/>
            <a:ext cx="488467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Fetches Real-time data from </a:t>
            </a:r>
          </a:p>
          <a:p>
            <a:pPr algn="ctr"/>
            <a:r>
              <a:rPr lang="en-US" sz="25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Spoonacular API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88319" flipH="1">
            <a:off x="1358738" y="-1130621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0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0" y="3393900"/>
                </a:lnTo>
                <a:lnTo>
                  <a:pt x="160786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81743" flipH="1">
            <a:off x="16696010" y="7778008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3"/>
                </a:lnTo>
                <a:lnTo>
                  <a:pt x="1822754" y="3847503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707935">
            <a:off x="-1214067" y="8402831"/>
            <a:ext cx="2428135" cy="3337643"/>
          </a:xfrm>
          <a:custGeom>
            <a:avLst/>
            <a:gdLst/>
            <a:ahLst/>
            <a:cxnLst/>
            <a:rect l="l" t="t" r="r" b="b"/>
            <a:pathLst>
              <a:path w="2428135" h="3337643">
                <a:moveTo>
                  <a:pt x="0" y="0"/>
                </a:moveTo>
                <a:lnTo>
                  <a:pt x="2428134" y="0"/>
                </a:lnTo>
                <a:lnTo>
                  <a:pt x="2428134" y="3337642"/>
                </a:lnTo>
                <a:lnTo>
                  <a:pt x="0" y="3337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642836" y="4398584"/>
            <a:ext cx="5005094" cy="3934224"/>
            <a:chOff x="0" y="0"/>
            <a:chExt cx="1318214" cy="10361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18214" cy="1036174"/>
            </a:xfrm>
            <a:custGeom>
              <a:avLst/>
              <a:gdLst/>
              <a:ahLst/>
              <a:cxnLst/>
              <a:rect l="l" t="t" r="r" b="b"/>
              <a:pathLst>
                <a:path w="1318214" h="1036174">
                  <a:moveTo>
                    <a:pt x="80434" y="0"/>
                  </a:moveTo>
                  <a:lnTo>
                    <a:pt x="1237780" y="0"/>
                  </a:lnTo>
                  <a:cubicBezTo>
                    <a:pt x="1259112" y="0"/>
                    <a:pt x="1279571" y="8474"/>
                    <a:pt x="1294656" y="23559"/>
                  </a:cubicBezTo>
                  <a:cubicBezTo>
                    <a:pt x="1309740" y="38643"/>
                    <a:pt x="1318214" y="59102"/>
                    <a:pt x="1318214" y="80434"/>
                  </a:cubicBezTo>
                  <a:lnTo>
                    <a:pt x="1318214" y="955740"/>
                  </a:lnTo>
                  <a:cubicBezTo>
                    <a:pt x="1318214" y="977073"/>
                    <a:pt x="1309740" y="997531"/>
                    <a:pt x="1294656" y="1012616"/>
                  </a:cubicBezTo>
                  <a:cubicBezTo>
                    <a:pt x="1279571" y="1027700"/>
                    <a:pt x="1259112" y="1036174"/>
                    <a:pt x="1237780" y="1036174"/>
                  </a:cubicBezTo>
                  <a:lnTo>
                    <a:pt x="80434" y="1036174"/>
                  </a:lnTo>
                  <a:cubicBezTo>
                    <a:pt x="59102" y="1036174"/>
                    <a:pt x="38643" y="1027700"/>
                    <a:pt x="23559" y="1012616"/>
                  </a:cubicBezTo>
                  <a:cubicBezTo>
                    <a:pt x="8474" y="997531"/>
                    <a:pt x="0" y="977073"/>
                    <a:pt x="0" y="955740"/>
                  </a:cubicBezTo>
                  <a:lnTo>
                    <a:pt x="0" y="80434"/>
                  </a:lnTo>
                  <a:cubicBezTo>
                    <a:pt x="0" y="59102"/>
                    <a:pt x="8474" y="38643"/>
                    <a:pt x="23559" y="23559"/>
                  </a:cubicBezTo>
                  <a:cubicBezTo>
                    <a:pt x="38643" y="8474"/>
                    <a:pt x="59102" y="0"/>
                    <a:pt x="80434" y="0"/>
                  </a:cubicBezTo>
                  <a:close/>
                </a:path>
              </a:pathLst>
            </a:custGeom>
            <a:solidFill>
              <a:srgbClr val="A2AB79"/>
            </a:solidFill>
            <a:ln cap="rnd">
              <a:noFill/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318214" cy="109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410" y="4398584"/>
            <a:ext cx="5005094" cy="3934224"/>
            <a:chOff x="0" y="0"/>
            <a:chExt cx="1318214" cy="103617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18214" cy="1036174"/>
            </a:xfrm>
            <a:custGeom>
              <a:avLst/>
              <a:gdLst/>
              <a:ahLst/>
              <a:cxnLst/>
              <a:rect l="l" t="t" r="r" b="b"/>
              <a:pathLst>
                <a:path w="1318214" h="1036174">
                  <a:moveTo>
                    <a:pt x="80434" y="0"/>
                  </a:moveTo>
                  <a:lnTo>
                    <a:pt x="1237780" y="0"/>
                  </a:lnTo>
                  <a:cubicBezTo>
                    <a:pt x="1259112" y="0"/>
                    <a:pt x="1279571" y="8474"/>
                    <a:pt x="1294656" y="23559"/>
                  </a:cubicBezTo>
                  <a:cubicBezTo>
                    <a:pt x="1309740" y="38643"/>
                    <a:pt x="1318214" y="59102"/>
                    <a:pt x="1318214" y="80434"/>
                  </a:cubicBezTo>
                  <a:lnTo>
                    <a:pt x="1318214" y="955740"/>
                  </a:lnTo>
                  <a:cubicBezTo>
                    <a:pt x="1318214" y="977073"/>
                    <a:pt x="1309740" y="997531"/>
                    <a:pt x="1294656" y="1012616"/>
                  </a:cubicBezTo>
                  <a:cubicBezTo>
                    <a:pt x="1279571" y="1027700"/>
                    <a:pt x="1259112" y="1036174"/>
                    <a:pt x="1237780" y="1036174"/>
                  </a:cubicBezTo>
                  <a:lnTo>
                    <a:pt x="80434" y="1036174"/>
                  </a:lnTo>
                  <a:cubicBezTo>
                    <a:pt x="59102" y="1036174"/>
                    <a:pt x="38643" y="1027700"/>
                    <a:pt x="23559" y="1012616"/>
                  </a:cubicBezTo>
                  <a:cubicBezTo>
                    <a:pt x="8474" y="997531"/>
                    <a:pt x="0" y="977073"/>
                    <a:pt x="0" y="955740"/>
                  </a:cubicBezTo>
                  <a:lnTo>
                    <a:pt x="0" y="80434"/>
                  </a:lnTo>
                  <a:cubicBezTo>
                    <a:pt x="0" y="59102"/>
                    <a:pt x="8474" y="38643"/>
                    <a:pt x="23559" y="23559"/>
                  </a:cubicBezTo>
                  <a:cubicBezTo>
                    <a:pt x="38643" y="8474"/>
                    <a:pt x="59102" y="0"/>
                    <a:pt x="80434" y="0"/>
                  </a:cubicBezTo>
                  <a:close/>
                </a:path>
              </a:pathLst>
            </a:custGeom>
            <a:solidFill>
              <a:srgbClr val="A2AB79"/>
            </a:solidFill>
            <a:ln cap="rnd">
              <a:noFill/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318214" cy="109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257530" y="4398584"/>
            <a:ext cx="5005094" cy="3934224"/>
            <a:chOff x="0" y="0"/>
            <a:chExt cx="1318214" cy="103617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18214" cy="1036174"/>
            </a:xfrm>
            <a:custGeom>
              <a:avLst/>
              <a:gdLst/>
              <a:ahLst/>
              <a:cxnLst/>
              <a:rect l="l" t="t" r="r" b="b"/>
              <a:pathLst>
                <a:path w="1318214" h="1036174">
                  <a:moveTo>
                    <a:pt x="80434" y="0"/>
                  </a:moveTo>
                  <a:lnTo>
                    <a:pt x="1237780" y="0"/>
                  </a:lnTo>
                  <a:cubicBezTo>
                    <a:pt x="1259112" y="0"/>
                    <a:pt x="1279571" y="8474"/>
                    <a:pt x="1294656" y="23559"/>
                  </a:cubicBezTo>
                  <a:cubicBezTo>
                    <a:pt x="1309740" y="38643"/>
                    <a:pt x="1318214" y="59102"/>
                    <a:pt x="1318214" y="80434"/>
                  </a:cubicBezTo>
                  <a:lnTo>
                    <a:pt x="1318214" y="955740"/>
                  </a:lnTo>
                  <a:cubicBezTo>
                    <a:pt x="1318214" y="977073"/>
                    <a:pt x="1309740" y="997531"/>
                    <a:pt x="1294656" y="1012616"/>
                  </a:cubicBezTo>
                  <a:cubicBezTo>
                    <a:pt x="1279571" y="1027700"/>
                    <a:pt x="1259112" y="1036174"/>
                    <a:pt x="1237780" y="1036174"/>
                  </a:cubicBezTo>
                  <a:lnTo>
                    <a:pt x="80434" y="1036174"/>
                  </a:lnTo>
                  <a:cubicBezTo>
                    <a:pt x="59102" y="1036174"/>
                    <a:pt x="38643" y="1027700"/>
                    <a:pt x="23559" y="1012616"/>
                  </a:cubicBezTo>
                  <a:cubicBezTo>
                    <a:pt x="8474" y="997531"/>
                    <a:pt x="0" y="977073"/>
                    <a:pt x="0" y="955740"/>
                  </a:cubicBezTo>
                  <a:lnTo>
                    <a:pt x="0" y="80434"/>
                  </a:lnTo>
                  <a:cubicBezTo>
                    <a:pt x="0" y="59102"/>
                    <a:pt x="8474" y="38643"/>
                    <a:pt x="23559" y="23559"/>
                  </a:cubicBezTo>
                  <a:cubicBezTo>
                    <a:pt x="38643" y="8474"/>
                    <a:pt x="59102" y="0"/>
                    <a:pt x="80434" y="0"/>
                  </a:cubicBezTo>
                  <a:close/>
                </a:path>
              </a:pathLst>
            </a:custGeom>
            <a:solidFill>
              <a:srgbClr val="374428"/>
            </a:solidFill>
            <a:ln cap="rnd">
              <a:noFill/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318214" cy="1093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95826" y="5106675"/>
            <a:ext cx="4461935" cy="3007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Allow users to choose ingredients. they already have or prefer to use.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En</a:t>
            </a:r>
            <a:r>
              <a:rPr lang="en-US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able selection of specific cuisines.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Provide options for recipe types.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Support dietary preferences.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Let users decide the number of recipe results they want to see.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23797" y="4645710"/>
            <a:ext cx="4329482" cy="3524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67"/>
              </a:lnSpc>
            </a:pPr>
            <a:r>
              <a:rPr lang="en-US" sz="2048" spc="25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Preference Selection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914416" y="5137961"/>
            <a:ext cx="4461935" cy="2578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Implement a search feature that generates recipe results based on user preference.</a:t>
            </a:r>
          </a:p>
          <a:p>
            <a:pPr marL="342900" lvl="0" indent="-34290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Ensure recommendations are accurate, diverse and easy to follow.</a:t>
            </a:r>
            <a:endParaRPr lang="en-US" u="none" strike="noStrike" dirty="0">
              <a:solidFill>
                <a:srgbClr val="FFFFFF">
                  <a:alpha val="71765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909934" y="4553307"/>
            <a:ext cx="4330864" cy="3524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67"/>
              </a:lnSpc>
            </a:pPr>
            <a:r>
              <a:rPr lang="en-US" sz="2048" spc="25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Recipe Search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529110" y="5269495"/>
            <a:ext cx="4461935" cy="17068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Show a clear list of ingredients required for each recipe.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Highlight related or alternative ingredients for flexibility in cooking</a:t>
            </a:r>
            <a:r>
              <a:rPr lang="en-US" sz="2000" u="none" strike="noStrike" dirty="0">
                <a:solidFill>
                  <a:srgbClr val="FFFFFF">
                    <a:alpha val="71765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36584" y="4706742"/>
            <a:ext cx="3846986" cy="35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7"/>
              </a:lnSpc>
            </a:pPr>
            <a:r>
              <a:rPr lang="en-US" sz="2048" spc="25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Ingredient Display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888418" y="2405711"/>
            <a:ext cx="12511164" cy="1294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System Workflow</a:t>
            </a:r>
          </a:p>
        </p:txBody>
      </p:sp>
      <p:sp>
        <p:nvSpPr>
          <p:cNvPr id="34" name="Freeform 34"/>
          <p:cNvSpPr/>
          <p:nvPr/>
        </p:nvSpPr>
        <p:spPr>
          <a:xfrm>
            <a:off x="16991045" y="1864344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17691935" y="5769631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606130" y="2350896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1" y="0"/>
                </a:lnTo>
                <a:lnTo>
                  <a:pt x="844561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349716" y="-1200903"/>
            <a:ext cx="10294691" cy="12688805"/>
          </a:xfrm>
          <a:custGeom>
            <a:avLst/>
            <a:gdLst/>
            <a:ahLst/>
            <a:cxnLst/>
            <a:rect l="l" t="t" r="r" b="b"/>
            <a:pathLst>
              <a:path w="10294691" h="12688805">
                <a:moveTo>
                  <a:pt x="0" y="0"/>
                </a:moveTo>
                <a:lnTo>
                  <a:pt x="10294691" y="0"/>
                </a:lnTo>
                <a:lnTo>
                  <a:pt x="10294691" y="12688806"/>
                </a:lnTo>
                <a:lnTo>
                  <a:pt x="0" y="12688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075919" y="1957468"/>
            <a:ext cx="5246370" cy="7064026"/>
            <a:chOff x="0" y="0"/>
            <a:chExt cx="812800" cy="10944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094402"/>
            </a:xfrm>
            <a:custGeom>
              <a:avLst/>
              <a:gdLst/>
              <a:ahLst/>
              <a:cxnLst/>
              <a:rect l="l" t="t" r="r" b="b"/>
              <a:pathLst>
                <a:path w="812800" h="1094402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1060462"/>
                  </a:lnTo>
                  <a:cubicBezTo>
                    <a:pt x="812800" y="1069464"/>
                    <a:pt x="809224" y="1078097"/>
                    <a:pt x="802859" y="1084462"/>
                  </a:cubicBezTo>
                  <a:cubicBezTo>
                    <a:pt x="796494" y="1090827"/>
                    <a:pt x="787861" y="1094402"/>
                    <a:pt x="778860" y="1094402"/>
                  </a:cubicBezTo>
                  <a:lnTo>
                    <a:pt x="33940" y="1094402"/>
                  </a:lnTo>
                  <a:cubicBezTo>
                    <a:pt x="15196" y="1094402"/>
                    <a:pt x="0" y="1079207"/>
                    <a:pt x="0" y="1060462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4"/>
              <a:stretch>
                <a:fillRect t="-5701" b="-5701"/>
              </a:stretch>
            </a:blipFill>
            <a:ln w="38100" cap="rnd">
              <a:solidFill>
                <a:srgbClr val="5A6420"/>
              </a:solidFill>
              <a:prstDash val="solid"/>
              <a:round/>
            </a:ln>
          </p:spPr>
        </p:sp>
      </p:grpSp>
      <p:sp>
        <p:nvSpPr>
          <p:cNvPr id="12" name="Freeform 12"/>
          <p:cNvSpPr/>
          <p:nvPr/>
        </p:nvSpPr>
        <p:spPr>
          <a:xfrm rot="5400000">
            <a:off x="-607531" y="7904055"/>
            <a:ext cx="3272462" cy="2976577"/>
          </a:xfrm>
          <a:custGeom>
            <a:avLst/>
            <a:gdLst/>
            <a:ahLst/>
            <a:cxnLst/>
            <a:rect l="l" t="t" r="r" b="b"/>
            <a:pathLst>
              <a:path w="3272462" h="2976577">
                <a:moveTo>
                  <a:pt x="0" y="0"/>
                </a:moveTo>
                <a:lnTo>
                  <a:pt x="3272462" y="0"/>
                </a:lnTo>
                <a:lnTo>
                  <a:pt x="3272462" y="2976577"/>
                </a:lnTo>
                <a:lnTo>
                  <a:pt x="0" y="29765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873249">
            <a:off x="15653118" y="1675841"/>
            <a:ext cx="1928492" cy="2251954"/>
          </a:xfrm>
          <a:custGeom>
            <a:avLst/>
            <a:gdLst/>
            <a:ahLst/>
            <a:cxnLst/>
            <a:rect l="l" t="t" r="r" b="b"/>
            <a:pathLst>
              <a:path w="1928492" h="2251954">
                <a:moveTo>
                  <a:pt x="0" y="0"/>
                </a:moveTo>
                <a:lnTo>
                  <a:pt x="1928492" y="0"/>
                </a:lnTo>
                <a:lnTo>
                  <a:pt x="1928492" y="2251954"/>
                </a:lnTo>
                <a:lnTo>
                  <a:pt x="0" y="22519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57399" y="2895676"/>
            <a:ext cx="10622264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55"/>
              </a:lnSpc>
            </a:pPr>
            <a:r>
              <a:rPr lang="en-US" sz="7066" dirty="0">
                <a:solidFill>
                  <a:srgbClr val="5A6420"/>
                </a:solidFill>
                <a:latin typeface="Poppins" panose="00000500000000000000" pitchFamily="2" charset="0"/>
                <a:ea typeface="Fredoka"/>
                <a:cs typeface="Poppins" panose="00000500000000000000" pitchFamily="2" charset="0"/>
                <a:sym typeface="Fredoka"/>
              </a:rPr>
              <a:t>Meal Planning Support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5D2D46-CD59-41AA-A44D-DE3CE1CD2D91}"/>
              </a:ext>
            </a:extLst>
          </p:cNvPr>
          <p:cNvSpPr txBox="1"/>
          <p:nvPr/>
        </p:nvSpPr>
        <p:spPr>
          <a:xfrm>
            <a:off x="1028700" y="4533900"/>
            <a:ext cx="9110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Assist users in planning meals by giving them access to multiple recipe options.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Promote healthy and enjoyable cooking experiences by aligning recipes with chosen diets.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88319" flipH="1">
            <a:off x="-415783" y="-6551"/>
            <a:ext cx="1607860" cy="3393900"/>
          </a:xfrm>
          <a:custGeom>
            <a:avLst/>
            <a:gdLst/>
            <a:ahLst/>
            <a:cxnLst/>
            <a:rect l="l" t="t" r="r" b="b"/>
            <a:pathLst>
              <a:path w="1607860" h="3393900">
                <a:moveTo>
                  <a:pt x="1607860" y="0"/>
                </a:moveTo>
                <a:lnTo>
                  <a:pt x="0" y="0"/>
                </a:lnTo>
                <a:lnTo>
                  <a:pt x="0" y="3393900"/>
                </a:lnTo>
                <a:lnTo>
                  <a:pt x="1607860" y="3393900"/>
                </a:lnTo>
                <a:lnTo>
                  <a:pt x="160786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298658" flipH="1">
            <a:off x="-825921" y="8134507"/>
            <a:ext cx="2428135" cy="3337643"/>
          </a:xfrm>
          <a:custGeom>
            <a:avLst/>
            <a:gdLst/>
            <a:ahLst/>
            <a:cxnLst/>
            <a:rect l="l" t="t" r="r" b="b"/>
            <a:pathLst>
              <a:path w="2428135" h="3337643">
                <a:moveTo>
                  <a:pt x="2428135" y="0"/>
                </a:moveTo>
                <a:lnTo>
                  <a:pt x="0" y="0"/>
                </a:lnTo>
                <a:lnTo>
                  <a:pt x="0" y="3337642"/>
                </a:lnTo>
                <a:lnTo>
                  <a:pt x="2428135" y="3337642"/>
                </a:lnTo>
                <a:lnTo>
                  <a:pt x="2428135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868453" flipH="1">
            <a:off x="17101642" y="2528159"/>
            <a:ext cx="1822754" cy="3847503"/>
          </a:xfrm>
          <a:custGeom>
            <a:avLst/>
            <a:gdLst/>
            <a:ahLst/>
            <a:cxnLst/>
            <a:rect l="l" t="t" r="r" b="b"/>
            <a:pathLst>
              <a:path w="1822754" h="3847503">
                <a:moveTo>
                  <a:pt x="1822754" y="0"/>
                </a:moveTo>
                <a:lnTo>
                  <a:pt x="0" y="0"/>
                </a:lnTo>
                <a:lnTo>
                  <a:pt x="0" y="3847503"/>
                </a:lnTo>
                <a:lnTo>
                  <a:pt x="1822754" y="3847503"/>
                </a:lnTo>
                <a:lnTo>
                  <a:pt x="1822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974137" y="8914456"/>
            <a:ext cx="2758462" cy="2151600"/>
          </a:xfrm>
          <a:custGeom>
            <a:avLst/>
            <a:gdLst/>
            <a:ahLst/>
            <a:cxnLst/>
            <a:rect l="l" t="t" r="r" b="b"/>
            <a:pathLst>
              <a:path w="2758462" h="2151600">
                <a:moveTo>
                  <a:pt x="0" y="0"/>
                </a:moveTo>
                <a:lnTo>
                  <a:pt x="2758462" y="0"/>
                </a:lnTo>
                <a:lnTo>
                  <a:pt x="2758462" y="2151600"/>
                </a:lnTo>
                <a:lnTo>
                  <a:pt x="0" y="2151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402142">
            <a:off x="-2063191" y="-1063625"/>
            <a:ext cx="3790132" cy="2624667"/>
          </a:xfrm>
          <a:custGeom>
            <a:avLst/>
            <a:gdLst/>
            <a:ahLst/>
            <a:cxnLst/>
            <a:rect l="l" t="t" r="r" b="b"/>
            <a:pathLst>
              <a:path w="3790132" h="2624667">
                <a:moveTo>
                  <a:pt x="0" y="0"/>
                </a:moveTo>
                <a:lnTo>
                  <a:pt x="3790133" y="0"/>
                </a:lnTo>
                <a:lnTo>
                  <a:pt x="3790133" y="2624666"/>
                </a:lnTo>
                <a:lnTo>
                  <a:pt x="0" y="26246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783493" y="6867980"/>
            <a:ext cx="1192130" cy="1192130"/>
          </a:xfrm>
          <a:custGeom>
            <a:avLst/>
            <a:gdLst/>
            <a:ahLst/>
            <a:cxnLst/>
            <a:rect l="l" t="t" r="r" b="b"/>
            <a:pathLst>
              <a:path w="1192130" h="1192130">
                <a:moveTo>
                  <a:pt x="0" y="0"/>
                </a:moveTo>
                <a:lnTo>
                  <a:pt x="1192130" y="0"/>
                </a:lnTo>
                <a:lnTo>
                  <a:pt x="1192130" y="1192130"/>
                </a:lnTo>
                <a:lnTo>
                  <a:pt x="0" y="1192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47466" y="3673364"/>
            <a:ext cx="844561" cy="844561"/>
          </a:xfrm>
          <a:custGeom>
            <a:avLst/>
            <a:gdLst/>
            <a:ahLst/>
            <a:cxnLst/>
            <a:rect l="l" t="t" r="r" b="b"/>
            <a:pathLst>
              <a:path w="844561" h="844561">
                <a:moveTo>
                  <a:pt x="0" y="0"/>
                </a:moveTo>
                <a:lnTo>
                  <a:pt x="844561" y="0"/>
                </a:lnTo>
                <a:lnTo>
                  <a:pt x="844561" y="844561"/>
                </a:lnTo>
                <a:lnTo>
                  <a:pt x="0" y="844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7B7DF44E-F262-4B83-81D7-D330B75CCC3B}"/>
              </a:ext>
            </a:extLst>
          </p:cNvPr>
          <p:cNvSpPr txBox="1"/>
          <p:nvPr/>
        </p:nvSpPr>
        <p:spPr>
          <a:xfrm>
            <a:off x="3505200" y="2480623"/>
            <a:ext cx="8197986" cy="130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65"/>
              </a:lnSpc>
            </a:pPr>
            <a:r>
              <a:rPr lang="en-US" sz="10067" spc="-513" dirty="0">
                <a:solidFill>
                  <a:srgbClr val="374428"/>
                </a:solidFill>
                <a:latin typeface="Poppins" panose="00000500000000000000" pitchFamily="2" charset="0"/>
                <a:ea typeface="DM Serif Display"/>
                <a:cs typeface="Poppins" panose="00000500000000000000" pitchFamily="2" charset="0"/>
                <a:sym typeface="DM Serif Display"/>
              </a:rPr>
              <a:t>Conclusion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3959DD4E-5981-4E4B-8B94-B2BD60E85243}"/>
              </a:ext>
            </a:extLst>
          </p:cNvPr>
          <p:cNvSpPr txBox="1"/>
          <p:nvPr/>
        </p:nvSpPr>
        <p:spPr>
          <a:xfrm>
            <a:off x="3505200" y="4694349"/>
            <a:ext cx="10744200" cy="1724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3400"/>
              </a:lnSpc>
              <a:spcBef>
                <a:spcPct val="0"/>
              </a:spcBef>
            </a:pPr>
            <a:r>
              <a:rPr lang="en-US" sz="2500" dirty="0">
                <a:solidFill>
                  <a:schemeClr val="accent3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project makes recipe discovery efficient and personalized. It improves cooking experiences by offering tailored recipe results with clear ingredients, encouraging creativity, healthy choices, and easier meal preparation.</a:t>
            </a:r>
            <a:endParaRPr lang="en-US" sz="2500" u="none" strike="noStrike" dirty="0">
              <a:solidFill>
                <a:schemeClr val="accent3">
                  <a:lumMod val="50000"/>
                </a:schemeClr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390</Words>
  <Application>Microsoft Office PowerPoint</Application>
  <PresentationFormat>Custom</PresentationFormat>
  <Paragraphs>66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Poppins</vt:lpstr>
      <vt:lpstr>Calibri</vt:lpstr>
      <vt:lpstr>Arial</vt:lpstr>
      <vt:lpstr>Breathing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Yoon Thiri Aung</dc:creator>
  <cp:lastModifiedBy>Yunn Thiri Aung</cp:lastModifiedBy>
  <cp:revision>4</cp:revision>
  <dcterms:created xsi:type="dcterms:W3CDTF">2006-08-16T00:00:00Z</dcterms:created>
  <dcterms:modified xsi:type="dcterms:W3CDTF">2025-09-07T10:02:46Z</dcterms:modified>
  <dc:identifier>DAGyR4tSWwQ</dc:identifier>
</cp:coreProperties>
</file>

<file path=docProps/thumbnail.jpeg>
</file>